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FFC"/>
    <a:srgbClr val="FF0000"/>
    <a:srgbClr val="FF0066"/>
    <a:srgbClr val="FF3300"/>
    <a:srgbClr val="0086EA"/>
    <a:srgbClr val="008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40" y="-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60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25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7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11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71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53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59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54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142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60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22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7BF8-E8A1-409D-BFCF-0020109E8DDE}" type="datetimeFigureOut">
              <a:rPr kumimoji="1" lang="ja-JP" altLang="en-US" smtClean="0"/>
              <a:t>2012/9/17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87EB1-217A-4CBD-A9E6-5DABD58D0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4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4624" y="21319"/>
            <a:ext cx="6741368" cy="1619313"/>
          </a:xfrm>
        </p:spPr>
        <p:txBody>
          <a:bodyPr>
            <a:normAutofit/>
          </a:bodyPr>
          <a:lstStyle/>
          <a:p>
            <a:r>
              <a:rPr lang="ja-JP" altLang="en-US" sz="2800" dirty="0" smtClean="0">
                <a:solidFill>
                  <a:srgbClr val="0086EA"/>
                </a:solidFill>
                <a:latin typeface="HG創英角ﾎﾟｯﾌﾟ体" pitchFamily="49" charset="-128"/>
                <a:ea typeface="HG創英角ﾎﾟｯﾌﾟ体" pitchFamily="49" charset="-128"/>
              </a:rPr>
              <a:t>＜保護者交流会</a:t>
            </a:r>
            <a:r>
              <a:rPr lang="ja-JP" altLang="en-US" sz="2800" dirty="0">
                <a:solidFill>
                  <a:srgbClr val="0086EA"/>
                </a:solidFill>
                <a:latin typeface="HG創英角ﾎﾟｯﾌﾟ体" pitchFamily="49" charset="-128"/>
                <a:ea typeface="HG創英角ﾎﾟｯﾌﾟ体" pitchFamily="49" charset="-128"/>
              </a:rPr>
              <a:t>が</a:t>
            </a:r>
            <a:r>
              <a:rPr lang="ja-JP" altLang="en-US" sz="2800" dirty="0" smtClean="0">
                <a:solidFill>
                  <a:srgbClr val="0086EA"/>
                </a:solidFill>
                <a:latin typeface="HG創英角ﾎﾟｯﾌﾟ体" pitchFamily="49" charset="-128"/>
                <a:ea typeface="HG創英角ﾎﾟｯﾌﾟ体" pitchFamily="49" charset="-128"/>
              </a:rPr>
              <a:t>開かれました＞</a:t>
            </a:r>
            <a:r>
              <a:rPr lang="en-US" altLang="ja-JP" sz="2800" dirty="0" smtClean="0">
                <a:solidFill>
                  <a:srgbClr val="0086EA"/>
                </a:solidFill>
                <a:latin typeface="HG創英角ﾎﾟｯﾌﾟ体" pitchFamily="49" charset="-128"/>
                <a:ea typeface="HG創英角ﾎﾟｯﾌﾟ体" pitchFamily="49" charset="-128"/>
              </a:rPr>
              <a:t/>
            </a:r>
            <a:br>
              <a:rPr lang="en-US" altLang="ja-JP" sz="2800" dirty="0" smtClean="0">
                <a:solidFill>
                  <a:srgbClr val="0086EA"/>
                </a:solidFill>
                <a:latin typeface="HG創英角ﾎﾟｯﾌﾟ体" pitchFamily="49" charset="-128"/>
                <a:ea typeface="HG創英角ﾎﾟｯﾌﾟ体" pitchFamily="49" charset="-128"/>
              </a:rPr>
            </a:br>
            <a:r>
              <a:rPr lang="zh-TW" altLang="en-US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（</a:t>
            </a:r>
            <a:r>
              <a:rPr lang="en-US" altLang="zh-TW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2012</a:t>
            </a:r>
            <a:r>
              <a:rPr lang="zh-TW" altLang="en-US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年 </a:t>
            </a:r>
            <a:r>
              <a:rPr lang="en-US" altLang="zh-TW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6</a:t>
            </a:r>
            <a:r>
              <a:rPr lang="zh-TW" altLang="en-US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月 </a:t>
            </a:r>
            <a:r>
              <a:rPr lang="en-US" altLang="zh-TW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16</a:t>
            </a:r>
            <a:r>
              <a:rPr lang="zh-TW" altLang="en-US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日 土曜日：</a:t>
            </a:r>
            <a:r>
              <a:rPr lang="zh-TW" altLang="en-US" sz="2000" dirty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於 </a:t>
            </a:r>
            <a:r>
              <a:rPr lang="en-US" altLang="zh-TW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5201</a:t>
            </a:r>
            <a:r>
              <a:rPr lang="ja-JP" altLang="en-US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教室＆</a:t>
            </a:r>
            <a:r>
              <a:rPr lang="zh-TW" altLang="en-US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生協</a:t>
            </a:r>
            <a:r>
              <a:rPr lang="zh-TW" altLang="en-US" sz="2000" dirty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食堂</a:t>
            </a:r>
            <a:r>
              <a:rPr lang="zh-TW" altLang="en-US" sz="2000" dirty="0" smtClean="0">
                <a:solidFill>
                  <a:srgbClr val="00B050"/>
                </a:solidFill>
                <a:latin typeface="HG創英角ﾎﾟｯﾌﾟ体" pitchFamily="49" charset="-128"/>
                <a:ea typeface="HG創英角ﾎﾟｯﾌﾟ体" pitchFamily="49" charset="-128"/>
              </a:rPr>
              <a:t>）</a:t>
            </a:r>
            <a:r>
              <a:rPr lang="en-US" altLang="zh-TW" sz="2000" dirty="0" smtClean="0">
                <a:latin typeface="HG創英角ﾎﾟｯﾌﾟ体" pitchFamily="49" charset="-128"/>
                <a:ea typeface="HG創英角ﾎﾟｯﾌﾟ体" pitchFamily="49" charset="-128"/>
              </a:rPr>
              <a:t/>
            </a:r>
            <a:br>
              <a:rPr lang="en-US" altLang="zh-TW" sz="2000" dirty="0" smtClean="0">
                <a:latin typeface="HG創英角ﾎﾟｯﾌﾟ体" pitchFamily="49" charset="-128"/>
                <a:ea typeface="HG創英角ﾎﾟｯﾌﾟ体" pitchFamily="49" charset="-128"/>
              </a:rPr>
            </a:br>
            <a:r>
              <a:rPr lang="ja-JP" altLang="en-US" sz="2000" dirty="0">
                <a:latin typeface="HG創英角ﾎﾟｯﾌﾟ体" pitchFamily="49" charset="-128"/>
                <a:ea typeface="HG創英角ﾎﾟｯﾌﾟ体" pitchFamily="49" charset="-128"/>
              </a:rPr>
              <a:t>高専生の保護者ならではの悩み？をお互い</a:t>
            </a:r>
            <a:r>
              <a:rPr lang="ja-JP" altLang="en-US" sz="2000" dirty="0" smtClean="0">
                <a:latin typeface="HG創英角ﾎﾟｯﾌﾟ体" pitchFamily="49" charset="-128"/>
                <a:ea typeface="HG創英角ﾎﾟｯﾌﾟ体" pitchFamily="49" charset="-128"/>
              </a:rPr>
              <a:t>に</a:t>
            </a:r>
            <a:r>
              <a:rPr lang="en-US" altLang="ja-JP" sz="2000" dirty="0" smtClean="0">
                <a:latin typeface="HG創英角ﾎﾟｯﾌﾟ体" pitchFamily="49" charset="-128"/>
                <a:ea typeface="HG創英角ﾎﾟｯﾌﾟ体" pitchFamily="49" charset="-128"/>
              </a:rPr>
              <a:t/>
            </a:r>
            <a:br>
              <a:rPr lang="en-US" altLang="ja-JP" sz="2000" dirty="0" smtClean="0">
                <a:latin typeface="HG創英角ﾎﾟｯﾌﾟ体" pitchFamily="49" charset="-128"/>
                <a:ea typeface="HG創英角ﾎﾟｯﾌﾟ体" pitchFamily="49" charset="-128"/>
              </a:rPr>
            </a:br>
            <a:r>
              <a:rPr lang="ja-JP" altLang="en-US" sz="2000" dirty="0" smtClean="0">
                <a:latin typeface="HG創英角ﾎﾟｯﾌﾟ体" pitchFamily="49" charset="-128"/>
                <a:ea typeface="HG創英角ﾎﾟｯﾌﾟ体" pitchFamily="49" charset="-128"/>
              </a:rPr>
              <a:t>分かち合って</a:t>
            </a:r>
            <a:r>
              <a:rPr lang="ja-JP" altLang="en-US" sz="2000" dirty="0">
                <a:latin typeface="HG創英角ﾎﾟｯﾌﾟ体" pitchFamily="49" charset="-128"/>
                <a:ea typeface="HG創英角ﾎﾟｯﾌﾟ体" pitchFamily="49" charset="-128"/>
              </a:rPr>
              <a:t>、有意義</a:t>
            </a:r>
            <a:r>
              <a:rPr lang="ja-JP" altLang="en-US" sz="2000" dirty="0" smtClean="0">
                <a:latin typeface="HG創英角ﾎﾟｯﾌﾟ体" pitchFamily="49" charset="-128"/>
                <a:ea typeface="HG創英角ﾎﾟｯﾌﾟ体" pitchFamily="49" charset="-128"/>
              </a:rPr>
              <a:t>な時間</a:t>
            </a:r>
            <a:r>
              <a:rPr lang="ja-JP" altLang="en-US" sz="2000" dirty="0">
                <a:latin typeface="HG創英角ﾎﾟｯﾌﾟ体" pitchFamily="49" charset="-128"/>
                <a:ea typeface="HG創英角ﾎﾟｯﾌﾟ体" pitchFamily="49" charset="-128"/>
              </a:rPr>
              <a:t>と</a:t>
            </a:r>
            <a:r>
              <a:rPr lang="ja-JP" altLang="en-US" sz="2000" dirty="0" smtClean="0">
                <a:latin typeface="HG創英角ﾎﾟｯﾌﾟ体" pitchFamily="49" charset="-128"/>
                <a:ea typeface="HG創英角ﾎﾟｯﾌﾟ体" pitchFamily="49" charset="-128"/>
              </a:rPr>
              <a:t>なりました＼</a:t>
            </a:r>
            <a:r>
              <a:rPr lang="en-US" altLang="ja-JP" sz="2000" dirty="0" smtClean="0">
                <a:latin typeface="HG創英角ﾎﾟｯﾌﾟ体" pitchFamily="49" charset="-128"/>
                <a:ea typeface="HG創英角ﾎﾟｯﾌﾟ体" pitchFamily="49" charset="-128"/>
              </a:rPr>
              <a:t>(^o^)</a:t>
            </a:r>
            <a:r>
              <a:rPr lang="ja-JP" altLang="en-US" sz="2000" dirty="0" smtClean="0">
                <a:latin typeface="HG創英角ﾎﾟｯﾌﾟ体" pitchFamily="49" charset="-128"/>
                <a:ea typeface="HG創英角ﾎﾟｯﾌﾟ体" pitchFamily="49" charset="-128"/>
              </a:rPr>
              <a:t>／</a:t>
            </a:r>
            <a:endParaRPr kumimoji="1" lang="ja-JP" altLang="en-US" sz="2000" dirty="0">
              <a:latin typeface="HG創英角ﾎﾟｯﾌﾟ体" pitchFamily="49" charset="-128"/>
              <a:ea typeface="HG創英角ﾎﾟｯﾌﾟ体" pitchFamily="49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4624" y="7617296"/>
            <a:ext cx="6768752" cy="1368152"/>
          </a:xfrm>
          <a:noFill/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ja-JP" altLang="en-US" sz="2000" b="1" i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G創英角ﾎﾟｯﾌﾟ体" pitchFamily="49" charset="-128"/>
                <a:ea typeface="HG創英角ﾎﾟｯﾌﾟ体" pitchFamily="49" charset="-128"/>
              </a:rPr>
              <a:t>次回の交流会は１２月１日（土）に開催いたします！</a:t>
            </a:r>
            <a:endParaRPr lang="en-US" altLang="ja-JP" sz="2000" b="1" i="1" dirty="0" smtClean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HG創英角ﾎﾟｯﾌﾟ体" pitchFamily="49" charset="-128"/>
              <a:ea typeface="HG創英角ﾎﾟｯﾌﾟ体" pitchFamily="49" charset="-128"/>
            </a:endParaRPr>
          </a:p>
          <a:p>
            <a:r>
              <a:rPr lang="ja-JP" altLang="en-US" sz="2000" b="1" i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G創英角ﾎﾟｯﾌﾟ体" pitchFamily="49" charset="-128"/>
                <a:ea typeface="HG創英角ﾎﾟｯﾌﾟ体" pitchFamily="49" charset="-128"/>
              </a:rPr>
              <a:t>申し込み締切は１１月１８日まで！</a:t>
            </a:r>
            <a:endParaRPr lang="en-US" altLang="ja-JP" sz="2000" b="1" i="1" dirty="0" smtClean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HG創英角ﾎﾟｯﾌﾟ体" pitchFamily="49" charset="-128"/>
              <a:ea typeface="HG創英角ﾎﾟｯﾌﾟ体" pitchFamily="49" charset="-128"/>
            </a:endParaRPr>
          </a:p>
          <a:p>
            <a:r>
              <a:rPr lang="ja-JP" altLang="en-US" sz="2000" b="1" i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G創英角ﾎﾟｯﾌﾟ体" pitchFamily="49" charset="-128"/>
                <a:ea typeface="HG創英角ﾎﾟｯﾌﾟ体" pitchFamily="49" charset="-128"/>
              </a:rPr>
              <a:t>詳しくはチラシをご覧ください！</a:t>
            </a:r>
            <a:endParaRPr lang="en-US" altLang="ja-JP" sz="2000" b="1" i="1" dirty="0" smtClean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HG創英角ﾎﾟｯﾌﾟ体" pitchFamily="49" charset="-128"/>
              <a:ea typeface="HG創英角ﾎﾟｯﾌﾟ体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61048" y="8841432"/>
            <a:ext cx="288032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+mn-ea"/>
              </a:rPr>
              <a:t>高専</a:t>
            </a:r>
            <a:r>
              <a:rPr lang="ja-JP" altLang="en-US" dirty="0" smtClean="0">
                <a:latin typeface="+mn-ea"/>
              </a:rPr>
              <a:t>生の保護者</a:t>
            </a:r>
            <a:r>
              <a:rPr lang="ja-JP" altLang="en-US" dirty="0">
                <a:latin typeface="+mn-ea"/>
              </a:rPr>
              <a:t>の皆さま</a:t>
            </a:r>
          </a:p>
          <a:p>
            <a:r>
              <a:rPr lang="ja-JP" altLang="en-US" dirty="0">
                <a:latin typeface="+mn-ea"/>
              </a:rPr>
              <a:t>ご参加お待ちしています！</a:t>
            </a:r>
          </a:p>
          <a:p>
            <a:r>
              <a:rPr lang="zh-CN" altLang="en-US" dirty="0">
                <a:latin typeface="ＭＳ Ｐゴシック" pitchFamily="50" charset="-128"/>
                <a:ea typeface="ＭＳ Ｐゴシック" pitchFamily="50" charset="-128"/>
              </a:rPr>
              <a:t>交流会部会</a:t>
            </a:r>
            <a:r>
              <a:rPr lang="zh-CN" altLang="en-US" dirty="0" smtClean="0">
                <a:latin typeface="ＭＳ Ｐゴシック" pitchFamily="50" charset="-128"/>
                <a:ea typeface="ＭＳ Ｐゴシック" pitchFamily="50" charset="-128"/>
              </a:rPr>
              <a:t>一同</a:t>
            </a:r>
            <a:endParaRPr lang="ja-JP" altLang="en-US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315108" y="1678059"/>
            <a:ext cx="1457708" cy="1018306"/>
            <a:chOff x="315108" y="1955897"/>
            <a:chExt cx="1457708" cy="1018306"/>
          </a:xfrm>
        </p:grpSpPr>
        <p:sp>
          <p:nvSpPr>
            <p:cNvPr id="7" name="正方形/長方形 6"/>
            <p:cNvSpPr/>
            <p:nvPr/>
          </p:nvSpPr>
          <p:spPr>
            <a:xfrm>
              <a:off x="315108" y="1955897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7" name="Picture 3" descr="C:\Documents and Settings\admin\デスクトップ\20120616交流会\DPP_0015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807" y="1991919"/>
              <a:ext cx="1386309" cy="980879"/>
            </a:xfrm>
            <a:prstGeom prst="rect">
              <a:avLst/>
            </a:prstGeom>
            <a:solidFill>
              <a:srgbClr val="024FFC"/>
            </a:solidFill>
            <a:ln>
              <a:solidFill>
                <a:srgbClr val="024FFC"/>
              </a:solidFill>
            </a:ln>
          </p:spPr>
        </p:pic>
      </p:grpSp>
      <p:grpSp>
        <p:nvGrpSpPr>
          <p:cNvPr id="29" name="グループ化 28"/>
          <p:cNvGrpSpPr/>
          <p:nvPr/>
        </p:nvGrpSpPr>
        <p:grpSpPr>
          <a:xfrm>
            <a:off x="1916832" y="1650435"/>
            <a:ext cx="1457708" cy="1018306"/>
            <a:chOff x="1916832" y="1928273"/>
            <a:chExt cx="1457708" cy="1018306"/>
          </a:xfrm>
        </p:grpSpPr>
        <p:sp>
          <p:nvSpPr>
            <p:cNvPr id="12" name="正方形/長方形 11"/>
            <p:cNvSpPr/>
            <p:nvPr/>
          </p:nvSpPr>
          <p:spPr>
            <a:xfrm>
              <a:off x="1916832" y="1928273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Documents and Settings\admin\デスクトップ\20120616交流会\DPP_0017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6737" y="1965916"/>
              <a:ext cx="1410255" cy="980663"/>
            </a:xfrm>
            <a:prstGeom prst="rect">
              <a:avLst/>
            </a:prstGeom>
            <a:solidFill>
              <a:srgbClr val="024FFC"/>
            </a:solidFill>
            <a:ln>
              <a:solidFill>
                <a:srgbClr val="024FFC"/>
              </a:solidFill>
            </a:ln>
          </p:spPr>
        </p:pic>
      </p:grpSp>
      <p:grpSp>
        <p:nvGrpSpPr>
          <p:cNvPr id="30" name="グループ化 29"/>
          <p:cNvGrpSpPr/>
          <p:nvPr/>
        </p:nvGrpSpPr>
        <p:grpSpPr>
          <a:xfrm>
            <a:off x="3501008" y="1640632"/>
            <a:ext cx="1457708" cy="1025480"/>
            <a:chOff x="3501008" y="1918470"/>
            <a:chExt cx="1457708" cy="1025480"/>
          </a:xfrm>
        </p:grpSpPr>
        <p:sp>
          <p:nvSpPr>
            <p:cNvPr id="13" name="正方形/長方形 12"/>
            <p:cNvSpPr/>
            <p:nvPr/>
          </p:nvSpPr>
          <p:spPr>
            <a:xfrm>
              <a:off x="3501008" y="1918470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9" name="Picture 5" descr="C:\Documents and Settings\admin\デスクトップ\20120616交流会\DPP_0018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1008" y="1930901"/>
              <a:ext cx="1431776" cy="1013049"/>
            </a:xfrm>
            <a:prstGeom prst="rect">
              <a:avLst/>
            </a:prstGeom>
            <a:solidFill>
              <a:srgbClr val="024FFC"/>
            </a:solidFill>
            <a:ln>
              <a:solidFill>
                <a:srgbClr val="024FFC"/>
              </a:solidFill>
            </a:ln>
          </p:spPr>
        </p:pic>
      </p:grpSp>
      <p:grpSp>
        <p:nvGrpSpPr>
          <p:cNvPr id="31" name="グループ化 30"/>
          <p:cNvGrpSpPr/>
          <p:nvPr/>
        </p:nvGrpSpPr>
        <p:grpSpPr>
          <a:xfrm>
            <a:off x="5085184" y="1640632"/>
            <a:ext cx="1457708" cy="1018306"/>
            <a:chOff x="5085184" y="1918470"/>
            <a:chExt cx="1457708" cy="1018306"/>
          </a:xfrm>
        </p:grpSpPr>
        <p:sp>
          <p:nvSpPr>
            <p:cNvPr id="14" name="正方形/長方形 13"/>
            <p:cNvSpPr/>
            <p:nvPr/>
          </p:nvSpPr>
          <p:spPr>
            <a:xfrm>
              <a:off x="5085184" y="1918470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0" name="Picture 6" descr="C:\Documents and Settings\admin\デスクトップ\20120616交流会\DPP_0019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034" y="1955897"/>
              <a:ext cx="1386309" cy="9808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24" name="グループ化 1023"/>
          <p:cNvGrpSpPr/>
          <p:nvPr/>
        </p:nvGrpSpPr>
        <p:grpSpPr>
          <a:xfrm>
            <a:off x="319419" y="2884765"/>
            <a:ext cx="1469235" cy="1018306"/>
            <a:chOff x="489367" y="3646662"/>
            <a:chExt cx="1469235" cy="1018306"/>
          </a:xfrm>
        </p:grpSpPr>
        <p:sp>
          <p:nvSpPr>
            <p:cNvPr id="15" name="正方形/長方形 14"/>
            <p:cNvSpPr/>
            <p:nvPr/>
          </p:nvSpPr>
          <p:spPr>
            <a:xfrm>
              <a:off x="489367" y="3646662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1" name="Picture 7" descr="C:\Documents and Settings\admin\デスクトップ\20120616交流会\DPP_0020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398" y="3653694"/>
              <a:ext cx="1439204" cy="10112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25" name="グループ化 1024"/>
          <p:cNvGrpSpPr/>
          <p:nvPr/>
        </p:nvGrpSpPr>
        <p:grpSpPr>
          <a:xfrm>
            <a:off x="1899284" y="2884765"/>
            <a:ext cx="1457708" cy="1018306"/>
            <a:chOff x="2069232" y="3646662"/>
            <a:chExt cx="1457708" cy="1018306"/>
          </a:xfrm>
        </p:grpSpPr>
        <p:sp>
          <p:nvSpPr>
            <p:cNvPr id="16" name="正方形/長方形 15"/>
            <p:cNvSpPr/>
            <p:nvPr/>
          </p:nvSpPr>
          <p:spPr>
            <a:xfrm>
              <a:off x="2069232" y="3646662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2" name="Picture 8" descr="C:\Documents and Settings\admin\デスクトップ\20120616交流会\DPP_0022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3770" y="3669281"/>
              <a:ext cx="1407238" cy="995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35" name="グループ化 1034"/>
          <p:cNvGrpSpPr/>
          <p:nvPr/>
        </p:nvGrpSpPr>
        <p:grpSpPr>
          <a:xfrm>
            <a:off x="3483460" y="2874962"/>
            <a:ext cx="1457708" cy="1018306"/>
            <a:chOff x="3653408" y="3636859"/>
            <a:chExt cx="1457708" cy="1018306"/>
          </a:xfrm>
        </p:grpSpPr>
        <p:sp>
          <p:nvSpPr>
            <p:cNvPr id="17" name="正方形/長方形 16"/>
            <p:cNvSpPr/>
            <p:nvPr/>
          </p:nvSpPr>
          <p:spPr>
            <a:xfrm>
              <a:off x="3653408" y="3636859"/>
              <a:ext cx="1457708" cy="1018306"/>
            </a:xfrm>
            <a:prstGeom prst="rect">
              <a:avLst/>
            </a:prstGeom>
            <a:solidFill>
              <a:srgbClr val="024FFC"/>
            </a:solidFill>
            <a:ln w="6350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3" name="Picture 9" descr="C:\Documents and Settings\admin\デスクトップ\20120616交流会\DPP_0024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6546" y="3646662"/>
              <a:ext cx="1431776" cy="10032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36" name="グループ化 1035"/>
          <p:cNvGrpSpPr/>
          <p:nvPr/>
        </p:nvGrpSpPr>
        <p:grpSpPr>
          <a:xfrm>
            <a:off x="5067636" y="2874962"/>
            <a:ext cx="1457708" cy="1018306"/>
            <a:chOff x="5237584" y="3636859"/>
            <a:chExt cx="1457708" cy="1018306"/>
          </a:xfrm>
        </p:grpSpPr>
        <p:sp>
          <p:nvSpPr>
            <p:cNvPr id="18" name="正方形/長方形 17"/>
            <p:cNvSpPr/>
            <p:nvPr/>
          </p:nvSpPr>
          <p:spPr>
            <a:xfrm>
              <a:off x="5237584" y="3636859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4" name="Picture 10" descr="C:\Documents and Settings\admin\デスクトップ\20120616交流会\DPP_0026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61377" y="3653695"/>
              <a:ext cx="1407983" cy="9962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41" name="グループ化 1040"/>
          <p:cNvGrpSpPr/>
          <p:nvPr/>
        </p:nvGrpSpPr>
        <p:grpSpPr>
          <a:xfrm>
            <a:off x="332656" y="4108901"/>
            <a:ext cx="1457708" cy="1025136"/>
            <a:chOff x="489367" y="5086822"/>
            <a:chExt cx="1457708" cy="1025136"/>
          </a:xfrm>
        </p:grpSpPr>
        <p:sp>
          <p:nvSpPr>
            <p:cNvPr id="19" name="正方形/長方形 18"/>
            <p:cNvSpPr/>
            <p:nvPr/>
          </p:nvSpPr>
          <p:spPr>
            <a:xfrm>
              <a:off x="489367" y="5086822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7" name="Picture 11" descr="C:\Documents and Settings\admin\デスクトップ\20120616交流会\DPP_0027.JP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398" y="5121373"/>
              <a:ext cx="1400026" cy="9905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42" name="グループ化 1041"/>
          <p:cNvGrpSpPr/>
          <p:nvPr/>
        </p:nvGrpSpPr>
        <p:grpSpPr>
          <a:xfrm>
            <a:off x="1912521" y="4108901"/>
            <a:ext cx="1457708" cy="1018307"/>
            <a:chOff x="2069232" y="5086822"/>
            <a:chExt cx="1457708" cy="1018307"/>
          </a:xfrm>
        </p:grpSpPr>
        <p:sp>
          <p:nvSpPr>
            <p:cNvPr id="20" name="正方形/長方形 19"/>
            <p:cNvSpPr/>
            <p:nvPr/>
          </p:nvSpPr>
          <p:spPr>
            <a:xfrm>
              <a:off x="2069232" y="5086822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8" name="Picture 12" descr="C:\Documents and Settings\admin\デスクトップ\20120616交流会\DPP_0030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3771" y="5121373"/>
              <a:ext cx="1407238" cy="9837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43" name="グループ化 1042"/>
          <p:cNvGrpSpPr/>
          <p:nvPr/>
        </p:nvGrpSpPr>
        <p:grpSpPr>
          <a:xfrm>
            <a:off x="3496697" y="4099098"/>
            <a:ext cx="1457708" cy="1018306"/>
            <a:chOff x="3653408" y="5077019"/>
            <a:chExt cx="1457708" cy="1018306"/>
          </a:xfrm>
        </p:grpSpPr>
        <p:sp>
          <p:nvSpPr>
            <p:cNvPr id="21" name="正方形/長方形 20"/>
            <p:cNvSpPr/>
            <p:nvPr/>
          </p:nvSpPr>
          <p:spPr>
            <a:xfrm>
              <a:off x="3653408" y="5077019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39" name="Picture 13" descr="C:\Documents and Settings\admin\デスクトップ\20120616交流会\DPP_0031.JP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3108" y="5105616"/>
              <a:ext cx="1392076" cy="9849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44" name="グループ化 1043"/>
          <p:cNvGrpSpPr/>
          <p:nvPr/>
        </p:nvGrpSpPr>
        <p:grpSpPr>
          <a:xfrm>
            <a:off x="5080873" y="4099098"/>
            <a:ext cx="1457708" cy="1018306"/>
            <a:chOff x="5237584" y="5077019"/>
            <a:chExt cx="1457708" cy="1018306"/>
          </a:xfrm>
        </p:grpSpPr>
        <p:sp>
          <p:nvSpPr>
            <p:cNvPr id="22" name="正方形/長方形 21"/>
            <p:cNvSpPr/>
            <p:nvPr/>
          </p:nvSpPr>
          <p:spPr>
            <a:xfrm>
              <a:off x="5237584" y="5077019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40" name="Picture 14" descr="C:\Documents and Settings\admin\デスクトップ\20120616交流会\DPP_0032.JP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585" y="5105617"/>
              <a:ext cx="1412776" cy="9849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50" name="グループ化 1049"/>
          <p:cNvGrpSpPr/>
          <p:nvPr/>
        </p:nvGrpSpPr>
        <p:grpSpPr>
          <a:xfrm>
            <a:off x="332656" y="5313040"/>
            <a:ext cx="1457708" cy="1018306"/>
            <a:chOff x="332656" y="5313040"/>
            <a:chExt cx="1457708" cy="1018306"/>
          </a:xfrm>
        </p:grpSpPr>
        <p:sp>
          <p:nvSpPr>
            <p:cNvPr id="53" name="正方形/長方形 52"/>
            <p:cNvSpPr/>
            <p:nvPr/>
          </p:nvSpPr>
          <p:spPr>
            <a:xfrm>
              <a:off x="332656" y="5313040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45" name="Picture 15" descr="C:\Documents and Settings\admin\デスクトップ\20120616交流会\DPP_0033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375" y="5338494"/>
              <a:ext cx="1418751" cy="983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51" name="グループ化 1050"/>
          <p:cNvGrpSpPr/>
          <p:nvPr/>
        </p:nvGrpSpPr>
        <p:grpSpPr>
          <a:xfrm>
            <a:off x="1916832" y="5313040"/>
            <a:ext cx="1457708" cy="1019713"/>
            <a:chOff x="1912521" y="5313040"/>
            <a:chExt cx="1457708" cy="1019713"/>
          </a:xfrm>
        </p:grpSpPr>
        <p:sp>
          <p:nvSpPr>
            <p:cNvPr id="54" name="正方形/長方形 53"/>
            <p:cNvSpPr/>
            <p:nvPr/>
          </p:nvSpPr>
          <p:spPr>
            <a:xfrm>
              <a:off x="1912521" y="5313040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46" name="Picture 16" descr="C:\Documents and Settings\admin\デスクトップ\20120616交流会\DPP_0035.JP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7060" y="5346432"/>
              <a:ext cx="1419931" cy="9863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52" name="グループ化 1051"/>
          <p:cNvGrpSpPr/>
          <p:nvPr/>
        </p:nvGrpSpPr>
        <p:grpSpPr>
          <a:xfrm>
            <a:off x="3496697" y="5303237"/>
            <a:ext cx="1457708" cy="1018307"/>
            <a:chOff x="3496697" y="5303237"/>
            <a:chExt cx="1457708" cy="1018307"/>
          </a:xfrm>
        </p:grpSpPr>
        <p:sp>
          <p:nvSpPr>
            <p:cNvPr id="55" name="正方形/長方形 54"/>
            <p:cNvSpPr/>
            <p:nvPr/>
          </p:nvSpPr>
          <p:spPr>
            <a:xfrm>
              <a:off x="3496697" y="5303237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48" name="Picture 18" descr="C:\Documents and Settings\admin\デスクトップ\20120616交流会\DPP_0037.JP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9824" y="5332004"/>
              <a:ext cx="1398550" cy="9895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53" name="グループ化 1052"/>
          <p:cNvGrpSpPr/>
          <p:nvPr/>
        </p:nvGrpSpPr>
        <p:grpSpPr>
          <a:xfrm>
            <a:off x="5080873" y="5303237"/>
            <a:ext cx="1457708" cy="1018306"/>
            <a:chOff x="5080873" y="5303237"/>
            <a:chExt cx="1457708" cy="1018306"/>
          </a:xfrm>
        </p:grpSpPr>
        <p:sp>
          <p:nvSpPr>
            <p:cNvPr id="56" name="正方形/長方形 55"/>
            <p:cNvSpPr/>
            <p:nvPr/>
          </p:nvSpPr>
          <p:spPr>
            <a:xfrm>
              <a:off x="5080873" y="5303237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49" name="Picture 19" descr="C:\Documents and Settings\admin\デスクトップ\20120616交流会\DPP_0043.JPG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6145" y="5332004"/>
              <a:ext cx="1398549" cy="9895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4" name="グループ化 33"/>
          <p:cNvGrpSpPr/>
          <p:nvPr/>
        </p:nvGrpSpPr>
        <p:grpSpPr>
          <a:xfrm>
            <a:off x="332656" y="6526982"/>
            <a:ext cx="1457708" cy="1018306"/>
            <a:chOff x="332656" y="6526982"/>
            <a:chExt cx="1457708" cy="1018306"/>
          </a:xfrm>
        </p:grpSpPr>
        <p:sp>
          <p:nvSpPr>
            <p:cNvPr id="23" name="正方形/長方形 22"/>
            <p:cNvSpPr/>
            <p:nvPr/>
          </p:nvSpPr>
          <p:spPr>
            <a:xfrm>
              <a:off x="332656" y="6526982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54" name="Picture 20" descr="C:\Documents and Settings\admin\デスクトップ\20120616交流会\DPP_0044.JPG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687" y="6563012"/>
              <a:ext cx="1400026" cy="972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" name="グループ化 34"/>
          <p:cNvGrpSpPr/>
          <p:nvPr/>
        </p:nvGrpSpPr>
        <p:grpSpPr>
          <a:xfrm>
            <a:off x="1912521" y="6526982"/>
            <a:ext cx="1457708" cy="1031717"/>
            <a:chOff x="1912521" y="6526982"/>
            <a:chExt cx="1457708" cy="1031717"/>
          </a:xfrm>
        </p:grpSpPr>
        <p:sp>
          <p:nvSpPr>
            <p:cNvPr id="24" name="正方形/長方形 23"/>
            <p:cNvSpPr/>
            <p:nvPr/>
          </p:nvSpPr>
          <p:spPr>
            <a:xfrm>
              <a:off x="1912521" y="6526982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55" name="Picture 21" descr="C:\Documents and Settings\admin\デスクトップ\20120616交流会\DPP_0046.JPG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9754" y="6563012"/>
              <a:ext cx="1407238" cy="995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グループ化 35"/>
          <p:cNvGrpSpPr/>
          <p:nvPr/>
        </p:nvGrpSpPr>
        <p:grpSpPr>
          <a:xfrm>
            <a:off x="3496697" y="6517179"/>
            <a:ext cx="1457708" cy="1018306"/>
            <a:chOff x="3496697" y="6517179"/>
            <a:chExt cx="1457708" cy="1018306"/>
          </a:xfrm>
        </p:grpSpPr>
        <p:sp>
          <p:nvSpPr>
            <p:cNvPr id="25" name="正方形/長方形 24"/>
            <p:cNvSpPr/>
            <p:nvPr/>
          </p:nvSpPr>
          <p:spPr>
            <a:xfrm>
              <a:off x="3496697" y="6517179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2" name="Picture 22" descr="C:\Documents and Settings\admin\デスクトップ\20120616交流会\DPP_0047.JPG"/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5363" y="6533270"/>
              <a:ext cx="1416464" cy="10022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7" name="グループ化 36"/>
          <p:cNvGrpSpPr/>
          <p:nvPr/>
        </p:nvGrpSpPr>
        <p:grpSpPr>
          <a:xfrm>
            <a:off x="5080873" y="6517179"/>
            <a:ext cx="1457708" cy="1018306"/>
            <a:chOff x="5080873" y="6517179"/>
            <a:chExt cx="1457708" cy="1018306"/>
          </a:xfrm>
        </p:grpSpPr>
        <p:sp>
          <p:nvSpPr>
            <p:cNvPr id="26" name="正方形/長方形 25"/>
            <p:cNvSpPr/>
            <p:nvPr/>
          </p:nvSpPr>
          <p:spPr>
            <a:xfrm>
              <a:off x="5080873" y="6517179"/>
              <a:ext cx="1457708" cy="1018306"/>
            </a:xfrm>
            <a:prstGeom prst="rect">
              <a:avLst/>
            </a:prstGeom>
            <a:solidFill>
              <a:srgbClr val="024FFC"/>
            </a:solidFill>
            <a:ln w="3175">
              <a:solidFill>
                <a:srgbClr val="024FFC"/>
              </a:solidFill>
            </a:ln>
            <a:effectLst>
              <a:outerShdw blurRad="107950" dist="12700" dir="5400000" algn="ctr">
                <a:srgbClr val="000000"/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3" name="Picture 23" descr="C:\Documents and Settings\admin\デスクトップ\20120616交流会\DPP_0048.JPG"/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9875" y="6544346"/>
              <a:ext cx="1400809" cy="991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1799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47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＜保護者交流会が開かれました＞ （2012年 6月 16日 土曜日：於 5201教室＆生協食堂） 高専生の保護者ならではの悩み？をお互いに 分かち合って、有意義な時間となりました＼(^o^)／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保護者同士の交流会が開かれました （2011 年6 月4 日土曜日12 時～15 時：於 生協食堂）</dc:title>
  <dc:creator>XW8000</dc:creator>
  <cp:lastModifiedBy>XW8000</cp:lastModifiedBy>
  <cp:revision>12</cp:revision>
  <dcterms:created xsi:type="dcterms:W3CDTF">2012-09-17T02:40:40Z</dcterms:created>
  <dcterms:modified xsi:type="dcterms:W3CDTF">2012-09-17T09:48:18Z</dcterms:modified>
</cp:coreProperties>
</file>